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7"/>
  </p:notesMasterIdLst>
  <p:sldIdLst>
    <p:sldId id="294" r:id="rId3"/>
    <p:sldId id="295" r:id="rId4"/>
    <p:sldId id="296" r:id="rId5"/>
    <p:sldId id="270" r:id="rId6"/>
    <p:sldId id="272" r:id="rId7"/>
    <p:sldId id="299" r:id="rId8"/>
    <p:sldId id="300" r:id="rId9"/>
    <p:sldId id="298" r:id="rId10"/>
    <p:sldId id="292" r:id="rId11"/>
    <p:sldId id="290" r:id="rId12"/>
    <p:sldId id="277" r:id="rId13"/>
    <p:sldId id="297" r:id="rId14"/>
    <p:sldId id="291" r:id="rId15"/>
    <p:sldId id="267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2DC"/>
    <a:srgbClr val="AEA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Несчастные</a:t>
            </a:r>
            <a:r>
              <a:rPr lang="ru-RU" sz="1800" baseline="0" dirty="0" smtClean="0"/>
              <a:t> случаи</a:t>
            </a:r>
            <a:endParaRPr lang="ru-RU" sz="1800" dirty="0"/>
          </a:p>
        </c:rich>
      </c:tx>
      <c:layout>
        <c:manualLayout>
          <c:xMode val="edge"/>
          <c:yMode val="edge"/>
          <c:x val="0.28550611234767032"/>
          <c:y val="2.91142787711075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695494561906916E-2"/>
          <c:y val="0.12117777257213168"/>
          <c:w val="0.93330875266787516"/>
          <c:h val="0.48867698275070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6965648"/>
        <c:axId val="13423360"/>
      </c:barChart>
      <c:catAx>
        <c:axId val="12696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>
                <a:lumMod val="15000"/>
                <a:lumOff val="85000"/>
                <a:alpha val="61000"/>
              </a:schemeClr>
            </a:solidFill>
          </a:ln>
        </c:spPr>
        <c:txPr>
          <a:bodyPr rot="-60000000" vert="horz"/>
          <a:lstStyle/>
          <a:p>
            <a:pPr>
              <a:defRPr sz="1200"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3423360"/>
        <c:crosses val="autoZero"/>
        <c:auto val="1"/>
        <c:lblAlgn val="ctr"/>
        <c:lblOffset val="100"/>
        <c:noMultiLvlLbl val="0"/>
      </c:catAx>
      <c:valAx>
        <c:axId val="13423360"/>
        <c:scaling>
          <c:orientation val="minMax"/>
          <c:max val="13"/>
          <c:min val="0"/>
        </c:scaling>
        <c:delete val="1"/>
        <c:axPos val="l"/>
        <c:majorGridlines>
          <c:spPr>
            <a:ln w="6350">
              <a:gradFill>
                <a:gsLst>
                  <a:gs pos="0">
                    <a:schemeClr val="accent1">
                      <a:lumMod val="5000"/>
                      <a:lumOff val="95000"/>
                      <a:alpha val="91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General" sourceLinked="1"/>
        <c:majorTickMark val="none"/>
        <c:minorTickMark val="none"/>
        <c:tickLblPos val="nextTo"/>
        <c:crossAx val="126965648"/>
        <c:crosses val="autoZero"/>
        <c:crossBetween val="between"/>
        <c:majorUnit val="2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68324080294295E-2"/>
          <c:y val="5.0517223814473801E-2"/>
          <c:w val="0.90062241267065857"/>
          <c:h val="0.60249429539186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Объекты теплоснабжения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9946196454362223E-3"/>
                  <c:y val="-3.26523173838384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586839557509489E-3"/>
                  <c:y val="3.65407742219675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63-46FE-A83C-469AD33C6F6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63-46FE-A83C-469AD33C6F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Объектов электросетевого хозяйства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D63-46FE-A83C-469AD33C6F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Жилые дома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Электроустановки потребителей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Социально-значимые объекты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Допущено в эксплуатацию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324192"/>
        <c:axId val="270327328"/>
      </c:barChart>
      <c:catAx>
        <c:axId val="27032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327328"/>
        <c:crosses val="autoZero"/>
        <c:auto val="1"/>
        <c:lblAlgn val="ctr"/>
        <c:lblOffset val="100"/>
        <c:noMultiLvlLbl val="0"/>
      </c:catAx>
      <c:valAx>
        <c:axId val="2703273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032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174001434939213E-2"/>
          <c:y val="0.74252044958893471"/>
          <c:w val="0.84535648687009857"/>
          <c:h val="0.20881795831376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168890337647109E-2"/>
          <c:y val="2.1121264303966224E-2"/>
          <c:w val="0.87360633764707196"/>
          <c:h val="0.70370398622047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2874470045989339E-3"/>
                  <c:y val="1.794032682734426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626197963001668E-3"/>
                  <c:y val="-4.47562119580860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100819017237717E-2"/>
                  <c:y val="-2.91634243319013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Проведена проверка знаний            в области энергетического надзора</c:v>
                </c:pt>
                <c:pt idx="1">
                  <c:v>Не сдали экзамен</c:v>
                </c:pt>
                <c:pt idx="2">
                  <c:v>Сдали экзамен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4186</c:v>
                </c:pt>
                <c:pt idx="1">
                  <c:v>533</c:v>
                </c:pt>
                <c:pt idx="2">
                  <c:v>3533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325368"/>
        <c:axId val="270325760"/>
      </c:barChart>
      <c:catAx>
        <c:axId val="27032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0325760"/>
        <c:crosses val="autoZero"/>
        <c:auto val="1"/>
        <c:lblAlgn val="ctr"/>
        <c:lblOffset val="100"/>
        <c:noMultiLvlLbl val="0"/>
      </c:catAx>
      <c:valAx>
        <c:axId val="270325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0325368"/>
        <c:crosses val="autoZero"/>
        <c:crossBetween val="between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0.32134426884364947"/>
          <c:y val="0.92161454282857469"/>
          <c:w val="0.35585945746703518"/>
          <c:h val="7.5781024330629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00510044338508E-3"/>
          <c:y val="4.3217289270339109E-3"/>
          <c:w val="0.77060654876730872"/>
          <c:h val="0.68878008531612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Плановые проверки</c:v>
                </c:pt>
                <c:pt idx="1">
                  <c:v>Внеплановые проверки  с привлечением представителей Ростехнадзора</c:v>
                </c:pt>
                <c:pt idx="2">
                  <c:v>Внеплановые проверки по согласованию с прокуратурой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38</c:v>
                </c:pt>
                <c:pt idx="2">
                  <c:v>3</c:v>
                </c:pt>
                <c:pt idx="3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01-49BD-9510-1F787E283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37"/>
        <c:axId val="13419440"/>
        <c:axId val="13419832"/>
      </c:barChart>
      <c:catAx>
        <c:axId val="1341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19832"/>
        <c:crosses val="autoZero"/>
        <c:auto val="1"/>
        <c:lblAlgn val="ctr"/>
        <c:lblOffset val="100"/>
        <c:noMultiLvlLbl val="0"/>
      </c:catAx>
      <c:valAx>
        <c:axId val="13419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19440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446313325670455E-2"/>
          <c:y val="2.1121264303966221E-2"/>
          <c:w val="0.87360633764707196"/>
          <c:h val="0.70370398622047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2975444939746038E-3"/>
                  <c:y val="-9.87473614042884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975444939745448E-3"/>
                  <c:y val="-2.068186868125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76-40DB-BF19-738E02556E4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9476189157056736E-3"/>
                  <c:y val="-7.054771692034231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76-40DB-BF19-738E02556E4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отношении юридических лиц</c:v>
                </c:pt>
                <c:pt idx="1">
                  <c:v>Количество протоколов временного запрета деятельности</c:v>
                </c:pt>
                <c:pt idx="2">
                  <c:v>В отношении должностных лиц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1</c:v>
                </c:pt>
                <c:pt idx="2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16696"/>
        <c:axId val="13416304"/>
      </c:barChart>
      <c:catAx>
        <c:axId val="1341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16304"/>
        <c:crosses val="autoZero"/>
        <c:auto val="1"/>
        <c:lblAlgn val="ctr"/>
        <c:lblOffset val="100"/>
        <c:noMultiLvlLbl val="0"/>
      </c:catAx>
      <c:valAx>
        <c:axId val="13416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16696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560455566099187"/>
          <c:y val="0.14772942959190419"/>
          <c:w val="0.50468704292795197"/>
          <c:h val="0.68929127607642893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17872"/>
        <c:axId val="13417088"/>
        <c:axId val="0"/>
      </c:bar3DChart>
      <c:catAx>
        <c:axId val="13417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17088"/>
        <c:crosses val="autoZero"/>
        <c:auto val="1"/>
        <c:lblAlgn val="ctr"/>
        <c:lblOffset val="100"/>
        <c:noMultiLvlLbl val="0"/>
      </c:catAx>
      <c:valAx>
        <c:axId val="13417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1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560455566099187"/>
          <c:y val="0.14772942959190419"/>
          <c:w val="0.50468704292795197"/>
          <c:h val="0.68929127607642893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18264"/>
        <c:axId val="13419048"/>
        <c:axId val="0"/>
      </c:bar3DChart>
      <c:catAx>
        <c:axId val="13418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19048"/>
        <c:crosses val="autoZero"/>
        <c:auto val="1"/>
        <c:lblAlgn val="ctr"/>
        <c:lblOffset val="100"/>
        <c:noMultiLvlLbl val="0"/>
      </c:catAx>
      <c:valAx>
        <c:axId val="13419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1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917421587791548"/>
          <c:y val="0.1721644077423698"/>
          <c:w val="0.41441066107769803"/>
          <c:h val="0.69156001560560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rgbClr val="333399">
                <a:lumMod val="60000"/>
                <a:lumOff val="4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785644437905299E-3"/>
                  <c:y val="-1.89827573347306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900509002854296E-3"/>
                  <c:y val="-1.0099711143206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1800784530399323E-2"/>
                  <c:y val="0.225752694145095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76-40DB-BF19-738E02556E4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Информирование </c:v>
                </c:pt>
                <c:pt idx="1">
                  <c:v>Объявление предостережений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2976</c:v>
                </c:pt>
                <c:pt idx="1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376-40DB-BF19-738E0255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0224"/>
        <c:axId val="13422576"/>
      </c:barChart>
      <c:catAx>
        <c:axId val="1342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22576"/>
        <c:crosses val="autoZero"/>
        <c:auto val="1"/>
        <c:lblAlgn val="ctr"/>
        <c:lblOffset val="100"/>
        <c:noMultiLvlLbl val="0"/>
      </c:catAx>
      <c:valAx>
        <c:axId val="13422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20224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отопительному периоду 2023-2024 гг.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878413486412197"/>
          <c:y val="2.77142045945512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"/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0.1025127558578865"/>
                  <c:y val="-3.11335943342278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 (83%)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988860927479599E-3"/>
                  <c:y val="-2.17385675952517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 (17%)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признаны готовыми к отопительному периоду</c:v>
                </c:pt>
                <c:pt idx="1">
                  <c:v>признаны неготовыми к отопительному периоду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4808403575695"/>
          <c:y val="0.22794325522313152"/>
          <c:w val="0.6340947914371956"/>
          <c:h val="0.4990750197603626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период 2022-2023 гг.</c:v>
                </c:pt>
              </c:strCache>
            </c:strRef>
          </c:tx>
          <c:spPr>
            <a:solidFill>
              <a:srgbClr val="5AD3E0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CEFF0"/>
              </a:solidFill>
              <a:ln w="127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2B-4923-A59B-9BAFF19A6FB6}"/>
              </c:ext>
            </c:extLst>
          </c:dPt>
          <c:dLbls>
            <c:dLbl>
              <c:idx val="0"/>
              <c:layout>
                <c:manualLayout>
                  <c:x val="0"/>
                  <c:y val="-2.3914480311980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2B-4923-A59B-9BAFF19A6FB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Костромская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B-4923-A59B-9BAFF19A6FB6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период 2023-2024 гг.</c:v>
                </c:pt>
              </c:strCache>
            </c:strRef>
          </c:tx>
          <c:spPr>
            <a:solidFill>
              <a:srgbClr val="082FAC"/>
            </a:solidFill>
            <a:ln w="127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Костромская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2B-4923-A59B-9BAFF19A6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2968"/>
        <c:axId val="270329288"/>
      </c:barChart>
      <c:catAx>
        <c:axId val="13422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70329288"/>
        <c:crosses val="autoZero"/>
        <c:auto val="1"/>
        <c:lblAlgn val="ctr"/>
        <c:lblOffset val="100"/>
        <c:noMultiLvlLbl val="0"/>
      </c:catAx>
      <c:valAx>
        <c:axId val="270329288"/>
        <c:scaling>
          <c:orientation val="minMax"/>
          <c:max val="90"/>
          <c:min val="60"/>
        </c:scaling>
        <c:delete val="1"/>
        <c:axPos val="l"/>
        <c:numFmt formatCode="General" sourceLinked="1"/>
        <c:majorTickMark val="out"/>
        <c:minorTickMark val="none"/>
        <c:tickLblPos val="nextTo"/>
        <c:crossAx val="13422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6877944478583329E-2"/>
          <c:y val="0.78372581366687188"/>
          <c:w val="0.84317644262542191"/>
          <c:h val="0.1966722497029483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24464477491932E-2"/>
          <c:y val="0.10776604743722439"/>
          <c:w val="0.89897409059812083"/>
          <c:h val="0.65115585447770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9946196454362223E-3"/>
                  <c:y val="-3.26523173838384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586839557509489E-3"/>
                  <c:y val="3.65407742219675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63-46FE-A83C-469AD33C6F6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63-46FE-A83C-469AD33C6F6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Принято решений о согласовнии границ охранных зон объектов электросетевого хозяйства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63-46FE-A83C-469AD33C6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330856"/>
        <c:axId val="270326152"/>
      </c:barChart>
      <c:catAx>
        <c:axId val="27033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0326152"/>
        <c:crosses val="autoZero"/>
        <c:auto val="1"/>
        <c:lblAlgn val="ctr"/>
        <c:lblOffset val="100"/>
        <c:noMultiLvlLbl val="0"/>
      </c:catAx>
      <c:valAx>
        <c:axId val="270326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033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954827770459387"/>
          <c:y val="0.921913647021676"/>
          <c:w val="0.43633379359965307"/>
          <c:h val="5.9521164315076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0.01802</cdr:x>
      <cdr:y>0.14299</cdr:y>
    </cdr:from>
    <cdr:to>
      <cdr:x>0.54955</cdr:x>
      <cdr:y>0.49921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144016" y="598140"/>
          <a:ext cx="4248472" cy="1490092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бзор нарушений обязательных требований;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редложения о проведении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самообследования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организационно-технических мероприятий;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анализ аварийности и травматизма.</a:t>
          </a:r>
        </a:p>
        <a:p xmlns:a="http://schemas.openxmlformats.org/drawingml/2006/main">
          <a:pPr algn="just"/>
          <a:endParaRPr lang="ru-RU" dirty="0"/>
        </a:p>
      </cdr:txBody>
    </cdr:sp>
  </cdr:relSizeAnchor>
  <cdr:relSizeAnchor xmlns:cdr="http://schemas.openxmlformats.org/drawingml/2006/chartDrawing">
    <cdr:from>
      <cdr:x>0.01802</cdr:x>
      <cdr:y>0.53363</cdr:y>
    </cdr:from>
    <cdr:to>
      <cdr:x>0.54955</cdr:x>
      <cdr:y>0.88985</cdr:y>
    </cdr:to>
    <cdr:sp macro="" textlink="">
      <cdr:nvSpPr>
        <cdr:cNvPr id="8" name="Прямоугольник 7"/>
        <cdr:cNvSpPr/>
      </cdr:nvSpPr>
      <cdr:spPr bwMode="auto">
        <a:xfrm xmlns:a="http://schemas.openxmlformats.org/drawingml/2006/main">
          <a:off x="144016" y="2232248"/>
          <a:ext cx="4248472" cy="1490092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Объявление предостережений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неудовлетворительной оценки </a:t>
          </a:r>
          <a:b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проверке знаний;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техническому состоянию объектов энергетики;</a:t>
          </a:r>
        </a:p>
        <a:p xmlns:a="http://schemas.openxmlformats.org/drawingml/2006/main">
          <a:pPr marL="171450" indent="-171450" algn="ctr">
            <a:buFontTx/>
            <a:buChar char="-"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прохождение проверки знаний в комиссии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Ростехнадзора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0.54564</cdr:x>
      <cdr:y>0.62844</cdr:y>
    </cdr:from>
    <cdr:to>
      <cdr:x>0.73405</cdr:x>
      <cdr:y>0.91063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8184" y="2036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0.03097</cdr:y>
    </cdr:from>
    <cdr:to>
      <cdr:x>0.98099</cdr:x>
      <cdr:y>0.18729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127121"/>
          <a:ext cx="4061252" cy="641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 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Ярославской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32E2-7EC8-4CB3-81BC-8C413FE88D05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E14E-B37D-4060-8550-F80FC745CC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6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74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12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98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10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9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6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2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67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05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060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060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5A3E0E-F67E-414A-9F95-77D29D929B8A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7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1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5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0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14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8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9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37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62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7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65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76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03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5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6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3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6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FFE496-05FA-489A-8F6A-724690EDCCDA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3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FFE496-05FA-489A-8F6A-724690EDCCDA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8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 smtClean="0">
                <a:solidFill>
                  <a:srgbClr val="2D2D8A">
                    <a:lumMod val="75000"/>
                  </a:srgbClr>
                </a:solidFill>
                <a:cs typeface="Arial" charset="0"/>
              </a:rPr>
              <a:t>Основные показатели надзорной деятельности отдела государственного энергетического надзора по Ярославской </a:t>
            </a:r>
            <a:br>
              <a:rPr lang="ru-RU" b="1" cap="all" dirty="0" smtClean="0">
                <a:solidFill>
                  <a:srgbClr val="2D2D8A">
                    <a:lumMod val="75000"/>
                  </a:srgbClr>
                </a:solidFill>
                <a:cs typeface="Arial" charset="0"/>
              </a:rPr>
            </a:br>
            <a:r>
              <a:rPr lang="ru-RU" b="1" cap="all" dirty="0" smtClean="0">
                <a:solidFill>
                  <a:srgbClr val="2D2D8A">
                    <a:lumMod val="75000"/>
                  </a:srgbClr>
                </a:solidFill>
                <a:cs typeface="Arial" charset="0"/>
              </a:rPr>
              <a:t>и Костромской областям за 9 месяцев 2023 года</a:t>
            </a: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err="1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и.о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. начальника отдела государственного энергетического надзора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Ярославской и Костромской областям </a:t>
            </a:r>
            <a:r>
              <a:rPr kumimoji="1" lang="ru-RU" sz="2000" b="1" dirty="0" err="1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Сорвановой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Татьяны Александровны</a:t>
            </a:r>
            <a:endParaRPr kumimoji="1" lang="ru-RU" sz="2000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28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ноября 2023 </a:t>
            </a:r>
            <a:r>
              <a:rPr kumimoji="1" lang="ru-RU" sz="20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80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180150-A0EE-41DD-822A-93FD1C98B7EE}" type="slidenum">
              <a:rPr lang="ru-RU" altLang="ru-RU" sz="1600" smtClean="0"/>
              <a:pPr/>
              <a:t>10</a:t>
            </a:fld>
            <a:endParaRPr lang="ru-RU" altLang="ru-RU" sz="1600" dirty="0"/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xmlns="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75688"/>
              </p:ext>
            </p:extLst>
          </p:nvPr>
        </p:nvGraphicFramePr>
        <p:xfrm>
          <a:off x="51608" y="2328725"/>
          <a:ext cx="4880432" cy="380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4510967-B254-40DA-9E62-227664047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261966"/>
              </p:ext>
            </p:extLst>
          </p:nvPr>
        </p:nvGraphicFramePr>
        <p:xfrm>
          <a:off x="4851262" y="2422339"/>
          <a:ext cx="4113225" cy="371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8" name="Picture 41" descr="fsetan_emblema200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863325" y="1598034"/>
            <a:ext cx="797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оценке готовности к отопительному периоду на 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подлежало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</a:p>
        </p:txBody>
      </p:sp>
    </p:spTree>
    <p:extLst>
      <p:ext uri="{BB962C8B-B14F-4D97-AF65-F5344CB8AC3E}">
        <p14:creationId xmlns:p14="http://schemas.microsoft.com/office/powerpoint/2010/main" val="234032630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9917E5-B2E8-4E25-9216-F0F049839C8B}" type="slidenum">
              <a:rPr lang="ru-RU" altLang="ru-RU" sz="1600" smtClean="0"/>
              <a:pPr/>
              <a:t>11</a:t>
            </a:fld>
            <a:endParaRPr lang="ru-RU" altLang="ru-RU" sz="16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71012"/>
              </p:ext>
            </p:extLst>
          </p:nvPr>
        </p:nvGraphicFramePr>
        <p:xfrm>
          <a:off x="107504" y="1738312"/>
          <a:ext cx="892899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052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границ охранных зон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объектов электросетевого хозяйства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89175749"/>
              </p:ext>
            </p:extLst>
          </p:nvPr>
        </p:nvGraphicFramePr>
        <p:xfrm>
          <a:off x="683568" y="2160588"/>
          <a:ext cx="75608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6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089639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9917E5-B2E8-4E25-9216-F0F049839C8B}" type="slidenum">
              <a:rPr lang="ru-RU" altLang="ru-RU" sz="1600" smtClean="0">
                <a:solidFill>
                  <a:srgbClr val="000000"/>
                </a:solidFill>
              </a:rPr>
              <a:pPr/>
              <a:t>12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07504" y="1738312"/>
          <a:ext cx="892899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05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Допуск в эксплуатацию новых и реконструированных энергоустановок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28039230"/>
              </p:ext>
            </p:extLst>
          </p:nvPr>
        </p:nvGraphicFramePr>
        <p:xfrm>
          <a:off x="683568" y="2160588"/>
          <a:ext cx="7704856" cy="44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6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4366163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pPr/>
              <a:t>13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28438"/>
              </p:ext>
            </p:extLst>
          </p:nvPr>
        </p:nvGraphicFramePr>
        <p:xfrm>
          <a:off x="251520" y="1628800"/>
          <a:ext cx="8640960" cy="848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484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знаний в области энергетического надзора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048311118"/>
              </p:ext>
            </p:extLst>
          </p:nvPr>
        </p:nvGraphicFramePr>
        <p:xfrm>
          <a:off x="755576" y="2477269"/>
          <a:ext cx="7876391" cy="375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7885409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3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solidFill>
                  <a:srgbClr val="000000"/>
                </a:solidFill>
              </a:rPr>
              <a:t>2</a:t>
            </a:r>
            <a:endParaRPr lang="ru-RU" altLang="ru-RU" sz="1600" dirty="0">
              <a:solidFill>
                <a:srgbClr val="000000"/>
              </a:solidFill>
            </a:endParaRP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489697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</a:rPr>
              <a:t>ПОДНАДЗОРНЫЕ ОБЪЕКТЫ</a:t>
            </a:r>
          </a:p>
          <a:p>
            <a:pPr algn="ctr" fontAlgn="base"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</a:rPr>
              <a:t>Ярославской области в области энергетического надзора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Объект 1"/>
          <p:cNvSpPr txBox="1">
            <a:spLocks/>
          </p:cNvSpPr>
          <p:nvPr/>
        </p:nvSpPr>
        <p:spPr bwMode="auto">
          <a:xfrm>
            <a:off x="2483768" y="2348880"/>
            <a:ext cx="4032448" cy="4214842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4900" b="1" i="1" u="sng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Число поднадзорных организаций </a:t>
            </a:r>
            <a:r>
              <a:rPr lang="ru-RU" sz="5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 2458</a:t>
            </a:r>
            <a:r>
              <a:rPr lang="ru-RU" sz="5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sz="5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в </a:t>
            </a:r>
            <a:r>
              <a:rPr lang="ru-RU" sz="5600" dirty="0" err="1">
                <a:solidFill>
                  <a:srgbClr val="002060"/>
                </a:solidFill>
                <a:cs typeface="Times New Roman" pitchFamily="18" charset="0"/>
              </a:rPr>
              <a:t>т.ч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. электросетевых организаций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14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 теплоснабжающих </a:t>
            </a:r>
            <a:r>
              <a:rPr lang="ru-RU" sz="5600" dirty="0">
                <a:solidFill>
                  <a:srgbClr val="002060"/>
                </a:solidFill>
                <a:cs typeface="Times New Roman" pitchFamily="18" charset="0"/>
              </a:rPr>
              <a:t>организаций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78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Субъектов </a:t>
            </a:r>
            <a:r>
              <a:rPr lang="ru-RU" sz="5600" dirty="0" err="1" smtClean="0">
                <a:solidFill>
                  <a:srgbClr val="002060"/>
                </a:solidFill>
                <a:cs typeface="Times New Roman" pitchFamily="18" charset="0"/>
              </a:rPr>
              <a:t>электроэнегретики</a:t>
            </a: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, работающих </a:t>
            </a:r>
            <a:b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в режиме комбинированной выработки </a:t>
            </a:r>
            <a:r>
              <a:rPr lang="ru-RU" sz="5600" b="1" dirty="0" smtClean="0">
                <a:solidFill>
                  <a:srgbClr val="C00000"/>
                </a:solidFill>
                <a:cs typeface="Times New Roman" pitchFamily="18" charset="0"/>
              </a:rPr>
              <a:t>– 3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dirty="0" smtClean="0">
                <a:solidFill>
                  <a:srgbClr val="002060"/>
                </a:solidFill>
                <a:cs typeface="Times New Roman" pitchFamily="18" charset="0"/>
              </a:rPr>
              <a:t>Потребителей электрической энергии </a:t>
            </a:r>
            <a:r>
              <a:rPr lang="ru-RU" sz="5600" dirty="0" smtClean="0">
                <a:solidFill>
                  <a:srgbClr val="C00000"/>
                </a:solidFill>
                <a:cs typeface="Times New Roman" pitchFamily="18" charset="0"/>
              </a:rPr>
              <a:t>– 2304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5600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Из них: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высокого риска – 24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значительного риска – 158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среднего риска – 90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умеренного риска – 1101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5600" b="1" dirty="0" smtClean="0">
                <a:solidFill>
                  <a:srgbClr val="333399"/>
                </a:solidFill>
                <a:cs typeface="Times New Roman" pitchFamily="18" charset="0"/>
              </a:rPr>
              <a:t>В категории низкого риска – 1085</a:t>
            </a:r>
          </a:p>
        </p:txBody>
      </p:sp>
    </p:spTree>
    <p:extLst>
      <p:ext uri="{BB962C8B-B14F-4D97-AF65-F5344CB8AC3E}">
        <p14:creationId xmlns:p14="http://schemas.microsoft.com/office/powerpoint/2010/main" val="264235025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cap="all" dirty="0">
              <a:solidFill>
                <a:srgbClr val="2D2D8A">
                  <a:lumMod val="75000"/>
                </a:srgbClr>
              </a:solidFill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288-1EF4-4429-8ADD-1A0445CD50AB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2393112" y="2829198"/>
          <a:ext cx="4176464" cy="365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713458" y="1581150"/>
            <a:ext cx="7818981" cy="767729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</a:rPr>
              <a:t>Динамика несчастных случаев Центрального управления </a:t>
            </a:r>
            <a:r>
              <a:rPr lang="ru-RU" altLang="ru-RU" sz="2000" b="1" dirty="0" err="1" smtClean="0">
                <a:solidFill>
                  <a:srgbClr val="000000"/>
                </a:solidFill>
              </a:rPr>
              <a:t>Ростехнадзора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на территории Ярославской области</a:t>
            </a:r>
            <a:br>
              <a:rPr lang="ru-RU" altLang="ru-RU" sz="2000" b="1" dirty="0" smtClean="0">
                <a:solidFill>
                  <a:srgbClr val="000000"/>
                </a:solidFill>
              </a:rPr>
            </a:br>
            <a:endParaRPr lang="ru-RU" altLang="ru-RU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12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1378C6-7243-43C5-A3D1-9DDCD211E3E9}" type="slidenum">
              <a:rPr lang="ru-RU" altLang="ru-RU" sz="1600" smtClean="0"/>
              <a:pPr/>
              <a:t>4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70748"/>
              </p:ext>
            </p:extLst>
          </p:nvPr>
        </p:nvGraphicFramePr>
        <p:xfrm>
          <a:off x="237489" y="1516062"/>
          <a:ext cx="87307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надзорных) мероприятий в отделе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энергетический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 Центрального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 </a:t>
                      </a:r>
                      <a:b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Ярославской и Костромской областей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39124241"/>
              </p:ext>
            </p:extLst>
          </p:nvPr>
        </p:nvGraphicFramePr>
        <p:xfrm>
          <a:off x="611559" y="2708920"/>
          <a:ext cx="8227641" cy="40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43808" y="246585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основаниям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7092280" y="2773628"/>
            <a:ext cx="18722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всего контрольных (надзорных) мероприятий 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5513 нарушений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7824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pPr/>
              <a:t>5</a:t>
            </a:fld>
            <a:endParaRPr lang="ru-RU" alt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30781"/>
              </p:ext>
            </p:extLst>
          </p:nvPr>
        </p:nvGraphicFramePr>
        <p:xfrm>
          <a:off x="251520" y="1628800"/>
          <a:ext cx="864096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административных наказаний, наложенных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итогам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проведённых проверок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государственным энергетическим надзором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Центрального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Ростехнадзора на территории Ярославской 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Костромской областей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677098513"/>
              </p:ext>
            </p:extLst>
          </p:nvPr>
        </p:nvGraphicFramePr>
        <p:xfrm>
          <a:off x="626818" y="2924944"/>
          <a:ext cx="790562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306019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6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/>
          </p:nvPr>
        </p:nvGraphicFramePr>
        <p:xfrm>
          <a:off x="683568" y="2631637"/>
          <a:ext cx="7848872" cy="352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83568" y="1963739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замечания, выявленные в ходе контрольно-надзорных мероприятий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федерального государственного энергетического надзора в сфере теплоснабжения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ведение технической документации;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 изоляции трубопроводов;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исправное состояние и безопасную эксплуатацию тепловых энергоустановок, а также его заместитель не прошли проверку знаний;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установленные сроки не проводятся режимно-наладочные испытания котлов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котельных;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 техническое диагностирование оборудования, отработавшего свой нормативный срок;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содержание сооружений и здания котельной в исправном состоянии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80302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7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/>
          </p:nvPr>
        </p:nvGraphicFramePr>
        <p:xfrm>
          <a:off x="683568" y="2631637"/>
          <a:ext cx="7848872" cy="352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11560" y="2160589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замечания, выявленные в ходе контрольно-надзорных мероприятий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федерального государственного энергетического надзора в сфере электроэнергетики: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(его заместитель) не прошел аттестацию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безопасности в сфере электроэнергетики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техническое обслуживание электрооборудования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назначено лицо, ответственное за электрохозяйство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проведение профилактических испытаний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электрооборудования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81963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8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23849" y="1988840"/>
          <a:ext cx="8630901" cy="423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0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37336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Положением о федеральном государственном энергетическом надзоре, утвержденным постановлением Правительства Российской Федерации </a:t>
                      </a:r>
                      <a:b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от 30 июня 2021 г. № 1085, утверждены следующие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профилактические мероприятия: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Прямоугольник 1"/>
          <p:cNvSpPr/>
          <p:nvPr/>
        </p:nvSpPr>
        <p:spPr bwMode="auto">
          <a:xfrm>
            <a:off x="718717" y="3645024"/>
            <a:ext cx="7920879" cy="1497708"/>
          </a:xfrm>
          <a:prstGeom prst="rect">
            <a:avLst/>
          </a:prstGeom>
          <a:solidFill>
            <a:srgbClr val="B3EEB0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информирование;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обобщение правоприменительной практики;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</a:rPr>
              <a:t> объявление </a:t>
            </a:r>
            <a:r>
              <a:rPr lang="ru-RU" dirty="0">
                <a:solidFill>
                  <a:srgbClr val="000000"/>
                </a:solidFill>
              </a:rPr>
              <a:t>предостережений.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1272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>
                <a:solidFill>
                  <a:srgbClr val="000000"/>
                </a:solidFill>
              </a:rPr>
              <a:pPr/>
              <a:t>9</a:t>
            </a:fld>
            <a:endParaRPr lang="ru-RU" alt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36015"/>
              </p:ext>
            </p:extLst>
          </p:nvPr>
        </p:nvGraphicFramePr>
        <p:xfrm>
          <a:off x="251520" y="1628800"/>
          <a:ext cx="86409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4619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мероприятия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 месяцев 2023 года применено 3304 мера профилактического воздействия, </a:t>
                      </a: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именно: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795228708"/>
              </p:ext>
            </p:extLst>
          </p:nvPr>
        </p:nvGraphicFramePr>
        <p:xfrm>
          <a:off x="611560" y="2420888"/>
          <a:ext cx="7992888" cy="418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kumimoji="1" lang="ru-RU" altLang="ru-RU" sz="14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kumimoji="1" lang="ru-RU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rgbClr val="2D2D8A">
                          <a:shade val="20000"/>
                          <a:satMod val="200000"/>
                        </a:srgbClr>
                      </a:gs>
                      <a:gs pos="78000">
                        <a:srgbClr val="2D2D8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2D2D8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5" name="Picture 41" descr="fsetan_emblema20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660405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439</Words>
  <Application>Microsoft Office PowerPoint</Application>
  <PresentationFormat>Экран (4:3)</PresentationFormat>
  <Paragraphs>159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Колесников Иван Николаевич</dc:creator>
  <cp:lastModifiedBy>Якимова Наталия Анатольевна</cp:lastModifiedBy>
  <cp:revision>117</cp:revision>
  <cp:lastPrinted>2023-11-22T05:52:06Z</cp:lastPrinted>
  <dcterms:created xsi:type="dcterms:W3CDTF">2022-05-05T08:18:57Z</dcterms:created>
  <dcterms:modified xsi:type="dcterms:W3CDTF">2023-11-24T09:44:44Z</dcterms:modified>
</cp:coreProperties>
</file>