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theme/themeOverride3.xml" ContentType="application/vnd.openxmlformats-officedocument.themeOverr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</p:sldMasterIdLst>
  <p:notesMasterIdLst>
    <p:notesMasterId r:id="rId17"/>
  </p:notesMasterIdLst>
  <p:sldIdLst>
    <p:sldId id="294" r:id="rId3"/>
    <p:sldId id="295" r:id="rId4"/>
    <p:sldId id="296" r:id="rId5"/>
    <p:sldId id="270" r:id="rId6"/>
    <p:sldId id="272" r:id="rId7"/>
    <p:sldId id="299" r:id="rId8"/>
    <p:sldId id="300" r:id="rId9"/>
    <p:sldId id="298" r:id="rId10"/>
    <p:sldId id="292" r:id="rId11"/>
    <p:sldId id="290" r:id="rId12"/>
    <p:sldId id="277" r:id="rId13"/>
    <p:sldId id="297" r:id="rId14"/>
    <p:sldId id="291" r:id="rId15"/>
    <p:sldId id="267" r:id="rId1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A2DC"/>
    <a:srgbClr val="AEA8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1.xlsx"/><Relationship Id="rId1" Type="http://schemas.openxmlformats.org/officeDocument/2006/relationships/themeOverride" Target="../theme/themeOverride3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ru-RU" sz="1800" dirty="0" smtClean="0"/>
              <a:t>Несчастные</a:t>
            </a:r>
            <a:r>
              <a:rPr lang="ru-RU" sz="1800" baseline="0" dirty="0" smtClean="0"/>
              <a:t> случаи</a:t>
            </a:r>
            <a:endParaRPr lang="ru-RU" sz="1800" dirty="0"/>
          </a:p>
        </c:rich>
      </c:tx>
      <c:layout>
        <c:manualLayout>
          <c:xMode val="edge"/>
          <c:yMode val="edge"/>
          <c:x val="0.28550611234767032"/>
          <c:y val="2.91142787711075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695494561906916E-2"/>
          <c:y val="0.12117777257213168"/>
          <c:w val="0.93330875266787516"/>
          <c:h val="0.488676982750708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случаев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5B1-43C8-8FCA-C2CF9B1AB0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26965648"/>
        <c:axId val="13423360"/>
      </c:barChart>
      <c:catAx>
        <c:axId val="12696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chemeClr val="tx1">
                <a:lumMod val="15000"/>
                <a:lumOff val="85000"/>
                <a:alpha val="61000"/>
              </a:schemeClr>
            </a:solidFill>
          </a:ln>
        </c:spPr>
        <c:txPr>
          <a:bodyPr rot="-60000000" vert="horz"/>
          <a:lstStyle/>
          <a:p>
            <a:pPr>
              <a:defRPr sz="1200">
                <a:solidFill>
                  <a:schemeClr val="bg2">
                    <a:lumMod val="75000"/>
                  </a:schemeClr>
                </a:solidFill>
              </a:defRPr>
            </a:pPr>
            <a:endParaRPr lang="ru-RU"/>
          </a:p>
        </c:txPr>
        <c:crossAx val="13423360"/>
        <c:crosses val="autoZero"/>
        <c:auto val="1"/>
        <c:lblAlgn val="ctr"/>
        <c:lblOffset val="100"/>
        <c:noMultiLvlLbl val="0"/>
      </c:catAx>
      <c:valAx>
        <c:axId val="13423360"/>
        <c:scaling>
          <c:orientation val="minMax"/>
          <c:max val="13"/>
          <c:min val="0"/>
        </c:scaling>
        <c:delete val="1"/>
        <c:axPos val="l"/>
        <c:majorGridlines>
          <c:spPr>
            <a:ln w="6350">
              <a:gradFill>
                <a:gsLst>
                  <a:gs pos="0">
                    <a:schemeClr val="accent1">
                      <a:lumMod val="5000"/>
                      <a:lumOff val="95000"/>
                      <a:alpha val="91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c:spPr>
        </c:majorGridlines>
        <c:numFmt formatCode="General" sourceLinked="1"/>
        <c:majorTickMark val="none"/>
        <c:minorTickMark val="none"/>
        <c:tickLblPos val="nextTo"/>
        <c:crossAx val="126965648"/>
        <c:crosses val="autoZero"/>
        <c:crossBetween val="between"/>
        <c:majorUnit val="2"/>
      </c:valAx>
      <c:spPr>
        <a:noFill/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3868324080294295E-2"/>
          <c:y val="5.0517223814473801E-2"/>
          <c:w val="0.90062241267065857"/>
          <c:h val="0.602494295391866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Объекты теплоснабжения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1.9946196454362223E-3"/>
                  <c:y val="-3.265231738383845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D63-46FE-A83C-469AD33C6F6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7.5586839557509489E-3"/>
                  <c:y val="3.654077422196754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D63-46FE-A83C-469AD33C6F6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D63-46FE-A83C-469AD33C6F6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Допущено в эксплуатацию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D63-46FE-A83C-469AD33C6F6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Объектов электросетевого хозяйства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Допущено в эксплуатацию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BD63-46FE-A83C-469AD33C6F6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Жилые дома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Допущено в эксплуатацию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59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Электроустановки потребителей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Допущено в эксплуатацию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Социально-значимые объекты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Допущено в эксплуатацию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0324192"/>
        <c:axId val="270327328"/>
      </c:barChart>
      <c:catAx>
        <c:axId val="270324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0327328"/>
        <c:crosses val="autoZero"/>
        <c:auto val="1"/>
        <c:lblAlgn val="ctr"/>
        <c:lblOffset val="100"/>
        <c:noMultiLvlLbl val="0"/>
      </c:catAx>
      <c:valAx>
        <c:axId val="27032732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70324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4174001434939213E-2"/>
          <c:y val="0.74252044958893471"/>
          <c:w val="0.84535648687009857"/>
          <c:h val="0.208817958313762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7168890337647109E-2"/>
          <c:y val="2.1121264303966224E-2"/>
          <c:w val="0.87360633764707196"/>
          <c:h val="0.703703986220472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Ярославль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5.2874470045989339E-3"/>
                  <c:y val="1.794032682734426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4186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376-40DB-BF19-738E02556E4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0626197963001668E-3"/>
                  <c:y val="-4.475621195808600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533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376-40DB-BF19-738E02556E4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0100819017237717E-2"/>
                  <c:y val="-2.916342433190138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3533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Проведена проверка знаний            в области энергетического надзора</c:v>
                </c:pt>
                <c:pt idx="1">
                  <c:v>Не сдали экзамен</c:v>
                </c:pt>
                <c:pt idx="2">
                  <c:v>Сдали экзамен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4186</c:v>
                </c:pt>
                <c:pt idx="1">
                  <c:v>533</c:v>
                </c:pt>
                <c:pt idx="2">
                  <c:v>3533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376-40DB-BF19-738E02556E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0325368"/>
        <c:axId val="270325760"/>
      </c:barChart>
      <c:catAx>
        <c:axId val="270325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0325760"/>
        <c:crosses val="autoZero"/>
        <c:auto val="1"/>
        <c:lblAlgn val="ctr"/>
        <c:lblOffset val="100"/>
        <c:noMultiLvlLbl val="0"/>
      </c:catAx>
      <c:valAx>
        <c:axId val="2703257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70325368"/>
        <c:crosses val="autoZero"/>
        <c:crossBetween val="between"/>
      </c:valAx>
      <c:spPr>
        <a:noFill/>
        <a:ln>
          <a:noFill/>
        </a:ln>
        <a:effectLst/>
        <a:sp3d/>
      </c:spPr>
    </c:plotArea>
    <c:legend>
      <c:legendPos val="b"/>
      <c:layout>
        <c:manualLayout>
          <c:xMode val="edge"/>
          <c:yMode val="edge"/>
          <c:x val="0.32134426884364947"/>
          <c:y val="0.92161454282857469"/>
          <c:w val="0.35585945746703518"/>
          <c:h val="7.57810243306299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500510044338508E-3"/>
          <c:y val="4.3217289270339109E-3"/>
          <c:w val="0.77060654876730872"/>
          <c:h val="0.688780085316128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Ярославль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Плановые проверки</c:v>
                </c:pt>
                <c:pt idx="1">
                  <c:v>Внеплановые проверки  с привлечением представителей Ростехнадзора</c:v>
                </c:pt>
                <c:pt idx="2">
                  <c:v>Внеплановые проверки по согласованию с прокуратурой</c:v>
                </c:pt>
                <c:pt idx="3">
                  <c:v>По иным основаниям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22</c:v>
                </c:pt>
                <c:pt idx="1">
                  <c:v>38</c:v>
                </c:pt>
                <c:pt idx="2">
                  <c:v>3</c:v>
                </c:pt>
                <c:pt idx="3">
                  <c:v>129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A01-49BD-9510-1F787E2833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37"/>
        <c:axId val="13419440"/>
        <c:axId val="13419832"/>
      </c:barChart>
      <c:catAx>
        <c:axId val="13419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419832"/>
        <c:crosses val="autoZero"/>
        <c:auto val="1"/>
        <c:lblAlgn val="ctr"/>
        <c:lblOffset val="100"/>
        <c:noMultiLvlLbl val="0"/>
      </c:catAx>
      <c:valAx>
        <c:axId val="134198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419440"/>
        <c:crosses val="autoZero"/>
        <c:crossBetween val="between"/>
      </c:valAx>
      <c:spPr>
        <a:noFill/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6446313325670455E-2"/>
          <c:y val="2.1121264303966221E-2"/>
          <c:w val="0.87360633764707196"/>
          <c:h val="0.703703986220472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Ярославль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6.2975444939746038E-3"/>
                  <c:y val="-9.874736140428840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376-40DB-BF19-738E02556E4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2975444939745448E-3"/>
                  <c:y val="-2.06818686812576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376-40DB-BF19-738E02556E4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9476189157056736E-3"/>
                  <c:y val="-7.054771692034231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376-40DB-BF19-738E02556E4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 отношении юридических лиц</c:v>
                </c:pt>
                <c:pt idx="1">
                  <c:v>Количество протоколов временного запрета деятельности</c:v>
                </c:pt>
                <c:pt idx="2">
                  <c:v>В отношении должностных лиц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24</c:v>
                </c:pt>
                <c:pt idx="1">
                  <c:v>1</c:v>
                </c:pt>
                <c:pt idx="2">
                  <c:v>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376-40DB-BF19-738E02556E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16696"/>
        <c:axId val="13416304"/>
      </c:barChart>
      <c:catAx>
        <c:axId val="13416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416304"/>
        <c:crosses val="autoZero"/>
        <c:auto val="1"/>
        <c:lblAlgn val="ctr"/>
        <c:lblOffset val="100"/>
        <c:noMultiLvlLbl val="0"/>
      </c:catAx>
      <c:valAx>
        <c:axId val="134163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416696"/>
        <c:crosses val="autoZero"/>
        <c:crossBetween val="between"/>
      </c:valAx>
      <c:spPr>
        <a:noFill/>
        <a:ln>
          <a:noFill/>
        </a:ln>
        <a:effectLst/>
        <a:sp3d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8560455566099187"/>
          <c:y val="0.14772942959190419"/>
          <c:w val="0.50468704292795197"/>
          <c:h val="0.68929127607642893"/>
        </c:manualLayout>
      </c:layout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417872"/>
        <c:axId val="13417088"/>
        <c:axId val="0"/>
      </c:bar3DChart>
      <c:catAx>
        <c:axId val="134178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417088"/>
        <c:crosses val="autoZero"/>
        <c:auto val="1"/>
        <c:lblAlgn val="ctr"/>
        <c:lblOffset val="100"/>
        <c:noMultiLvlLbl val="0"/>
      </c:catAx>
      <c:valAx>
        <c:axId val="134170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417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8560455566099187"/>
          <c:y val="0.14772942959190419"/>
          <c:w val="0.50468704292795197"/>
          <c:h val="0.68929127607642893"/>
        </c:manualLayout>
      </c:layout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418264"/>
        <c:axId val="13419048"/>
        <c:axId val="0"/>
      </c:bar3DChart>
      <c:catAx>
        <c:axId val="134182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419048"/>
        <c:crosses val="autoZero"/>
        <c:auto val="1"/>
        <c:lblAlgn val="ctr"/>
        <c:lblOffset val="100"/>
        <c:noMultiLvlLbl val="0"/>
      </c:catAx>
      <c:valAx>
        <c:axId val="134190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418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4917421587791548"/>
          <c:y val="0.1721644077423698"/>
          <c:w val="0.41441066107769803"/>
          <c:h val="0.691560015605606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Ярославль</c:v>
                </c:pt>
              </c:strCache>
            </c:strRef>
          </c:tx>
          <c:spPr>
            <a:solidFill>
              <a:srgbClr val="333399">
                <a:lumMod val="60000"/>
                <a:lumOff val="40000"/>
              </a:srgb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4785644437905299E-3"/>
                  <c:y val="-1.898275733473069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3076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7900509002854296E-3"/>
                  <c:y val="-1.00997111432063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228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1800784530399323E-2"/>
                  <c:y val="0.2257526941450950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376-40DB-BF19-738E02556E4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Информирование </c:v>
                </c:pt>
                <c:pt idx="1">
                  <c:v>Объявление предостережений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2976</c:v>
                </c:pt>
                <c:pt idx="1">
                  <c:v>1000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376-40DB-BF19-738E02556E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20224"/>
        <c:axId val="13422576"/>
      </c:barChart>
      <c:catAx>
        <c:axId val="13420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422576"/>
        <c:crosses val="autoZero"/>
        <c:auto val="1"/>
        <c:lblAlgn val="ctr"/>
        <c:lblOffset val="100"/>
        <c:noMultiLvlLbl val="0"/>
      </c:catAx>
      <c:valAx>
        <c:axId val="134225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420224"/>
        <c:crosses val="autoZero"/>
        <c:crossBetween val="between"/>
      </c:valAx>
      <c:spPr>
        <a:noFill/>
        <a:ln>
          <a:noFill/>
        </a:ln>
        <a:effectLst/>
        <a:sp3d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 муниципальных образований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Ярославской области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отопительному периоду 2023-2024 гг.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6878413486412197"/>
          <c:y val="2.77142045945512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Готовность муниципальных образований Московской области к ОЗП 2017-2018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3175"/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8DD-467A-8FE6-8354FC3571D8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8DD-467A-8FE6-8354FC3571D8}"/>
              </c:ext>
            </c:extLst>
          </c:dPt>
          <c:dLbls>
            <c:dLbl>
              <c:idx val="0"/>
              <c:layout>
                <c:manualLayout>
                  <c:x val="0.1025127558578865"/>
                  <c:y val="-3.1133594334227879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19 (83%)</a:t>
                    </a:r>
                    <a:endParaRPr lang="en-US" sz="1396" b="1" i="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8DD-467A-8FE6-8354FC3571D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7988860927479599E-3"/>
                  <c:y val="-2.1738567595251716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 (17%)</a:t>
                    </a:r>
                    <a:endParaRPr lang="en-US" sz="1396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8DD-467A-8FE6-8354FC3571D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признаны готовыми к отопительному периоду</c:v>
                </c:pt>
                <c:pt idx="1">
                  <c:v>признаны неготовыми к отопительному периоду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19</c:v>
                </c:pt>
                <c:pt idx="1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8DD-467A-8FE6-8354FC3571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32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724808403575695"/>
          <c:y val="0.22794325522313152"/>
          <c:w val="0.6340947914371956"/>
          <c:h val="0.4990750197603626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период 2022-2023 гг.</c:v>
                </c:pt>
              </c:strCache>
            </c:strRef>
          </c:tx>
          <c:spPr>
            <a:solidFill>
              <a:srgbClr val="5AD3E0"/>
            </a:solidFill>
            <a:ln w="12700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DCEFF0"/>
              </a:solidFill>
              <a:ln w="12700"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A2B-4923-A59B-9BAFF19A6FB6}"/>
              </c:ext>
            </c:extLst>
          </c:dPt>
          <c:dLbls>
            <c:dLbl>
              <c:idx val="0"/>
              <c:layout>
                <c:manualLayout>
                  <c:x val="0"/>
                  <c:y val="-2.3914480311980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A2B-4923-A59B-9BAFF19A6FB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Костромская область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A2B-4923-A59B-9BAFF19A6FB6}"/>
            </c:ext>
          </c:extLst>
        </c:ser>
        <c:ser>
          <c:idx val="2"/>
          <c:order val="1"/>
          <c:tx>
            <c:strRef>
              <c:f>Лист1!$D$1</c:f>
              <c:strCache>
                <c:ptCount val="1"/>
                <c:pt idx="0">
                  <c:v>период 2023-2024 гг.</c:v>
                </c:pt>
              </c:strCache>
            </c:strRef>
          </c:tx>
          <c:spPr>
            <a:solidFill>
              <a:srgbClr val="082FAC"/>
            </a:solidFill>
            <a:ln w="12700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Костромская область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A2B-4923-A59B-9BAFF19A6F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22968"/>
        <c:axId val="270329288"/>
      </c:barChart>
      <c:catAx>
        <c:axId val="1342296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70329288"/>
        <c:crosses val="autoZero"/>
        <c:auto val="1"/>
        <c:lblAlgn val="ctr"/>
        <c:lblOffset val="100"/>
        <c:noMultiLvlLbl val="0"/>
      </c:catAx>
      <c:valAx>
        <c:axId val="270329288"/>
        <c:scaling>
          <c:orientation val="minMax"/>
          <c:max val="90"/>
          <c:min val="60"/>
        </c:scaling>
        <c:delete val="1"/>
        <c:axPos val="l"/>
        <c:numFmt formatCode="General" sourceLinked="1"/>
        <c:majorTickMark val="out"/>
        <c:minorTickMark val="none"/>
        <c:tickLblPos val="nextTo"/>
        <c:crossAx val="134229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6877944478583329E-2"/>
          <c:y val="0.78372581366687188"/>
          <c:w val="0.84317644262542191"/>
          <c:h val="0.19667224970294836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724464477491932E-2"/>
          <c:y val="0.10776604743722439"/>
          <c:w val="0.89897409059812083"/>
          <c:h val="0.651155854477707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Ярославль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1.9946196454362223E-3"/>
                  <c:y val="-3.265231738383845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D63-46FE-A83C-469AD33C6F6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7.5586839557509489E-3"/>
                  <c:y val="3.654077422196754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D63-46FE-A83C-469AD33C6F6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D63-46FE-A83C-469AD33C6F6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Принято решений о согласовнии границ охранных зон объектов электросетевого хозяйства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D63-46FE-A83C-469AD33C6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0330856"/>
        <c:axId val="270326152"/>
      </c:barChart>
      <c:catAx>
        <c:axId val="270330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0326152"/>
        <c:crosses val="autoZero"/>
        <c:auto val="1"/>
        <c:lblAlgn val="ctr"/>
        <c:lblOffset val="100"/>
        <c:noMultiLvlLbl val="0"/>
      </c:catAx>
      <c:valAx>
        <c:axId val="2703261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70330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954827770459387"/>
          <c:y val="0.921913647021676"/>
          <c:w val="0.43633379359965307"/>
          <c:h val="5.95211643150761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0.01802</cdr:x>
      <cdr:y>0.14299</cdr:y>
    </cdr:from>
    <cdr:to>
      <cdr:x>0.54955</cdr:x>
      <cdr:y>0.49921</cdr:y>
    </cdr:to>
    <cdr:sp macro="" textlink="">
      <cdr:nvSpPr>
        <cdr:cNvPr id="7" name="Прямоугольник 6"/>
        <cdr:cNvSpPr/>
      </cdr:nvSpPr>
      <cdr:spPr bwMode="auto">
        <a:xfrm xmlns:a="http://schemas.openxmlformats.org/drawingml/2006/main">
          <a:off x="144016" y="598140"/>
          <a:ext cx="4248472" cy="1490092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/>
        </a:solidFill>
        <a:ln xmlns:a="http://schemas.openxmlformats.org/drawingml/2006/main"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algn="ctr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Информирование </a:t>
          </a:r>
        </a:p>
        <a:p xmlns:a="http://schemas.openxmlformats.org/drawingml/2006/main">
          <a:pPr marL="171450" indent="-171450" algn="ctr">
            <a:buFontTx/>
            <a:buChar char="-"/>
          </a:pP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о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бзор нарушений обязательных требований;</a:t>
          </a:r>
        </a:p>
        <a:p xmlns:a="http://schemas.openxmlformats.org/drawingml/2006/main">
          <a:pPr marL="171450" indent="-171450" algn="ctr">
            <a:buFontTx/>
            <a:buChar char="-"/>
          </a:pP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п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редложения о проведении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самообследования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  <a:p xmlns:a="http://schemas.openxmlformats.org/drawingml/2006/main">
          <a:pPr marL="171450" indent="-171450" algn="ctr">
            <a:buFontTx/>
            <a:buChar char="-"/>
          </a:pP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перечень организационно-технических мероприятий;</a:t>
          </a:r>
        </a:p>
        <a:p xmlns:a="http://schemas.openxmlformats.org/drawingml/2006/main">
          <a:pPr algn="ctr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анализ аварийности и травматизма.</a:t>
          </a:r>
        </a:p>
        <a:p xmlns:a="http://schemas.openxmlformats.org/drawingml/2006/main">
          <a:pPr algn="just"/>
          <a:endParaRPr lang="ru-RU" dirty="0"/>
        </a:p>
      </cdr:txBody>
    </cdr:sp>
  </cdr:relSizeAnchor>
  <cdr:relSizeAnchor xmlns:cdr="http://schemas.openxmlformats.org/drawingml/2006/chartDrawing">
    <cdr:from>
      <cdr:x>0.01802</cdr:x>
      <cdr:y>0.53363</cdr:y>
    </cdr:from>
    <cdr:to>
      <cdr:x>0.54955</cdr:x>
      <cdr:y>0.88985</cdr:y>
    </cdr:to>
    <cdr:sp macro="" textlink="">
      <cdr:nvSpPr>
        <cdr:cNvPr id="8" name="Прямоугольник 7"/>
        <cdr:cNvSpPr/>
      </cdr:nvSpPr>
      <cdr:spPr bwMode="auto">
        <a:xfrm xmlns:a="http://schemas.openxmlformats.org/drawingml/2006/main">
          <a:off x="144016" y="2232248"/>
          <a:ext cx="4248472" cy="1490092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/>
        </a:solidFill>
        <a:ln xmlns:a="http://schemas.openxmlformats.org/drawingml/2006/main"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Объявление предостережений</a:t>
          </a:r>
        </a:p>
        <a:p xmlns:a="http://schemas.openxmlformats.org/drawingml/2006/main">
          <a:pPr marL="171450" indent="-171450" algn="ctr">
            <a:buFontTx/>
            <a:buChar char="-"/>
          </a:pP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получение неудовлетворительной оценки </a:t>
          </a:r>
          <a:b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проверке знаний;</a:t>
          </a:r>
        </a:p>
        <a:p xmlns:a="http://schemas.openxmlformats.org/drawingml/2006/main">
          <a:pPr marL="171450" indent="-171450" algn="ctr">
            <a:buFontTx/>
            <a:buChar char="-"/>
          </a:pP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техническому состоянию объектов энергетики;</a:t>
          </a:r>
        </a:p>
        <a:p xmlns:a="http://schemas.openxmlformats.org/drawingml/2006/main">
          <a:pPr marL="171450" indent="-171450" algn="ctr">
            <a:buFontTx/>
            <a:buChar char="-"/>
          </a:pP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прохождение проверки знаний в комиссии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Ростехнадзора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0.54564</cdr:x>
      <cdr:y>0.62844</cdr:y>
    </cdr:from>
    <cdr:to>
      <cdr:x>0.73405</cdr:x>
      <cdr:y>0.91063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48184" y="203637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0.12098</cdr:x>
      <cdr:y>0.53198</cdr:y>
    </cdr:from>
    <cdr:to>
      <cdr:x>0.2478</cdr:x>
      <cdr:y>0.62709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0872" y="2260097"/>
          <a:ext cx="524988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0.2478</cdr:x>
      <cdr:y>0.11887</cdr:y>
    </cdr:from>
    <cdr:to>
      <cdr:x>0.37461</cdr:x>
      <cdr:y>0.21398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025860" y="505011"/>
          <a:ext cx="524988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0.55659</cdr:x>
      <cdr:y>0.03595</cdr:y>
    </cdr:from>
    <cdr:to>
      <cdr:x>0.6834</cdr:x>
      <cdr:y>0.12693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304256" y="152735"/>
          <a:ext cx="524987" cy="3865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0.03097</cdr:y>
    </cdr:from>
    <cdr:to>
      <cdr:x>0.98099</cdr:x>
      <cdr:y>0.18729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127121"/>
          <a:ext cx="4061252" cy="6416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857" b="0" i="0" u="none" strike="noStrike" kern="1200" spc="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 готовности  муниципальных образований  </a:t>
          </a:r>
          <a:endParaRPr lang="ru-RU" sz="1400" b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 rtl="0">
            <a:defRPr sz="1857" b="0" i="0" u="none" strike="noStrike" kern="1200" spc="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Ярославской</a:t>
          </a:r>
          <a:r>
            <a:rPr lang="ru-RU" sz="1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области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332E2-7EC8-4CB3-81BC-8C413FE88D05}" type="datetimeFigureOut">
              <a:rPr lang="ru-RU" smtClean="0"/>
              <a:pPr/>
              <a:t>24.11.2023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3E14E-B37D-4060-8550-F80FC745CC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462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solidFill>
                  <a:prstClr val="black"/>
                </a:solidFill>
                <a:latin typeface="Times New Roman" panose="02020603050405020304" pitchFamily="18" charset="0"/>
              </a:rPr>
              <a:pPr/>
              <a:t>2</a:t>
            </a:fld>
            <a:endParaRPr lang="ru-RU" altLang="ru-RU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8744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5A3E0E-F67E-414A-9F95-77D29D929B8A}" type="slidenum">
              <a:rPr lang="ru-RU" altLang="ru-RU">
                <a:solidFill>
                  <a:prstClr val="black"/>
                </a:solidFill>
                <a:latin typeface="Times New Roman" panose="02020603050405020304" pitchFamily="18" charset="0"/>
              </a:rPr>
              <a:pPr/>
              <a:t>12</a:t>
            </a:fld>
            <a:endParaRPr lang="ru-RU" altLang="ru-RU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1987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13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2108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4959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4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59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5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499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solidFill>
                  <a:prstClr val="black"/>
                </a:solidFill>
                <a:latin typeface="Times New Roman" panose="02020603050405020304" pitchFamily="18" charset="0"/>
              </a:rPr>
              <a:pPr/>
              <a:t>6</a:t>
            </a:fld>
            <a:endParaRPr lang="ru-RU" altLang="ru-RU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365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solidFill>
                  <a:prstClr val="black"/>
                </a:solidFill>
                <a:latin typeface="Times New Roman" panose="02020603050405020304" pitchFamily="18" charset="0"/>
              </a:rPr>
              <a:pPr/>
              <a:t>7</a:t>
            </a:fld>
            <a:endParaRPr lang="ru-RU" altLang="ru-RU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948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solidFill>
                  <a:prstClr val="black"/>
                </a:solidFill>
                <a:latin typeface="Times New Roman" panose="02020603050405020304" pitchFamily="18" charset="0"/>
              </a:rPr>
              <a:pPr/>
              <a:t>8</a:t>
            </a:fld>
            <a:endParaRPr lang="ru-RU" altLang="ru-RU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520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solidFill>
                  <a:prstClr val="black"/>
                </a:solidFill>
                <a:latin typeface="Times New Roman" panose="02020603050405020304" pitchFamily="18" charset="0"/>
              </a:rPr>
              <a:pPr/>
              <a:t>9</a:t>
            </a:fld>
            <a:endParaRPr lang="ru-RU" altLang="ru-RU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67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10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105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5A3E0E-F67E-414A-9F95-77D29D929B8A}" type="slidenum">
              <a:rPr lang="ru-RU" altLang="ru-RU">
                <a:latin typeface="Times New Roman" panose="02020603050405020304" pitchFamily="18" charset="0"/>
              </a:rPr>
              <a:pPr/>
              <a:t>11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512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578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75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314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535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300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514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281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59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437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8623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793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4582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5791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1652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6765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3036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751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928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559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46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69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035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660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344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FFE496-05FA-489A-8F6A-724690EDCCDA}" type="slidenum">
              <a:rPr lang="ru-RU" altLang="ru-RU">
                <a:solidFill>
                  <a:srgbClr val="000000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73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FFE496-05FA-489A-8F6A-724690EDCCDA}" type="slidenum">
              <a:rPr lang="ru-RU" altLang="ru-RU">
                <a:solidFill>
                  <a:srgbClr val="000000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785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.png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solidFill>
                <a:srgbClr val="2D2D8A">
                  <a:lumMod val="75000"/>
                </a:srgbClr>
              </a:solidFill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solidFill>
                <a:srgbClr val="2D2D8A">
                  <a:lumMod val="75000"/>
                </a:srgbClr>
              </a:solidFill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solidFill>
                <a:srgbClr val="2D2D8A">
                  <a:lumMod val="75000"/>
                </a:srgbClr>
              </a:solidFill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cap="all" dirty="0" smtClean="0">
                <a:solidFill>
                  <a:srgbClr val="2D2D8A">
                    <a:lumMod val="75000"/>
                  </a:srgbClr>
                </a:solidFill>
                <a:cs typeface="Arial" charset="0"/>
              </a:rPr>
              <a:t>Основные показатели надзорной деятельности отдела государственного энергетического надзора по Ярославской </a:t>
            </a:r>
            <a:br>
              <a:rPr lang="ru-RU" b="1" cap="all" dirty="0" smtClean="0">
                <a:solidFill>
                  <a:srgbClr val="2D2D8A">
                    <a:lumMod val="75000"/>
                  </a:srgbClr>
                </a:solidFill>
                <a:cs typeface="Arial" charset="0"/>
              </a:rPr>
            </a:br>
            <a:r>
              <a:rPr lang="ru-RU" b="1" cap="all" dirty="0" smtClean="0">
                <a:solidFill>
                  <a:srgbClr val="2D2D8A">
                    <a:lumMod val="75000"/>
                  </a:srgbClr>
                </a:solidFill>
                <a:cs typeface="Arial" charset="0"/>
              </a:rPr>
              <a:t>и Костромской областям за 9 месяцев 2023 года</a:t>
            </a:r>
            <a:endParaRPr lang="ru-RU" b="1" cap="all" dirty="0">
              <a:solidFill>
                <a:srgbClr val="2D2D8A">
                  <a:lumMod val="75000"/>
                </a:srgbClr>
              </a:solidFill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solidFill>
                <a:srgbClr val="2D2D8A">
                  <a:lumMod val="75000"/>
                </a:srgbClr>
              </a:solidFill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solidFill>
                <a:srgbClr val="2D2D8A">
                  <a:lumMod val="75000"/>
                </a:srgbClr>
              </a:solidFill>
              <a:cs typeface="Arial" charset="0"/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Доклад </a:t>
            </a:r>
            <a:r>
              <a:rPr kumimoji="1" lang="ru-RU" sz="2000" b="1" dirty="0" err="1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и.о</a:t>
            </a:r>
            <a:r>
              <a:rPr kumimoji="1" lang="ru-RU" sz="20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. начальника отдела государственного энергетического надзора </a:t>
            </a:r>
            <a:br>
              <a:rPr kumimoji="1" lang="ru-RU" sz="20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20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по Ярославской и Костромской областям </a:t>
            </a:r>
            <a:r>
              <a:rPr kumimoji="1" lang="ru-RU" sz="2000" b="1" dirty="0" err="1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Сорвановой</a:t>
            </a:r>
            <a:r>
              <a:rPr kumimoji="1" lang="ru-RU" sz="20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 Татьяны Александровны</a:t>
            </a:r>
            <a:endParaRPr kumimoji="1" lang="ru-RU" sz="2000" b="1" dirty="0">
              <a:ln w="1905"/>
              <a:solidFill>
                <a:srgbClr val="2D2D8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ru-RU" sz="20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4800" y="6137702"/>
            <a:ext cx="853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2000" b="1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28 </a:t>
            </a:r>
            <a:r>
              <a:rPr kumimoji="1" lang="ru-RU" sz="20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ноября 2023 </a:t>
            </a:r>
            <a:r>
              <a:rPr kumimoji="1" lang="ru-RU" sz="20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г.</a:t>
            </a: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 altLang="ru-RU" sz="1400" b="1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 sz="14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 sz="14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380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2180150-A0EE-41DD-822A-93FD1C98B7EE}" type="slidenum">
              <a:rPr lang="ru-RU" altLang="ru-RU" sz="1600" smtClean="0"/>
              <a:pPr/>
              <a:t>10</a:t>
            </a:fld>
            <a:endParaRPr lang="ru-RU" altLang="ru-RU" sz="1600" dirty="0"/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59" y="910766"/>
            <a:ext cx="7772400" cy="115008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10" name="Объект 6">
            <a:extLst>
              <a:ext uri="{FF2B5EF4-FFF2-40B4-BE49-F238E27FC236}">
                <a16:creationId xmlns:a16="http://schemas.microsoft.com/office/drawing/2014/main" xmlns="" id="{CBB9A05F-BFA4-4778-BD69-BB7CF2BD15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975688"/>
              </p:ext>
            </p:extLst>
          </p:nvPr>
        </p:nvGraphicFramePr>
        <p:xfrm>
          <a:off x="51608" y="2328725"/>
          <a:ext cx="4880432" cy="3805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34510967-B254-40DA-9E62-2276640479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5261966"/>
              </p:ext>
            </p:extLst>
          </p:nvPr>
        </p:nvGraphicFramePr>
        <p:xfrm>
          <a:off x="4851262" y="2422339"/>
          <a:ext cx="4113225" cy="3711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2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1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8" name="Picture 41" descr="fsetan_emblema200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TextBox 18"/>
          <p:cNvSpPr txBox="1"/>
          <p:nvPr/>
        </p:nvSpPr>
        <p:spPr>
          <a:xfrm>
            <a:off x="863325" y="1598034"/>
            <a:ext cx="7975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2023 году оценке готовности к отопительному периоду на территории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Ярославской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подлежало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образований</a:t>
            </a:r>
          </a:p>
        </p:txBody>
      </p:sp>
    </p:spTree>
    <p:extLst>
      <p:ext uri="{BB962C8B-B14F-4D97-AF65-F5344CB8AC3E}">
        <p14:creationId xmlns:p14="http://schemas.microsoft.com/office/powerpoint/2010/main" val="2340326303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026096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B9917E5-B2E8-4E25-9216-F0F049839C8B}" type="slidenum">
              <a:rPr lang="ru-RU" altLang="ru-RU" sz="1600" smtClean="0"/>
              <a:pPr/>
              <a:t>11</a:t>
            </a:fld>
            <a:endParaRPr lang="ru-RU" altLang="ru-RU" sz="1600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971012"/>
              </p:ext>
            </p:extLst>
          </p:nvPr>
        </p:nvGraphicFramePr>
        <p:xfrm>
          <a:off x="107504" y="1738312"/>
          <a:ext cx="892899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50527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Согласование границ охранных зон</a:t>
                      </a:r>
                      <a:r>
                        <a:rPr lang="ru-RU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объектов электросетевого хозяйства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4089175749"/>
              </p:ext>
            </p:extLst>
          </p:nvPr>
        </p:nvGraphicFramePr>
        <p:xfrm>
          <a:off x="683568" y="2160588"/>
          <a:ext cx="756084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6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50896392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026096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B9917E5-B2E8-4E25-9216-F0F049839C8B}" type="slidenum">
              <a:rPr lang="ru-RU" altLang="ru-RU" sz="1600" smtClean="0">
                <a:solidFill>
                  <a:srgbClr val="000000"/>
                </a:solidFill>
              </a:rPr>
              <a:pPr/>
              <a:t>12</a:t>
            </a:fld>
            <a:endParaRPr lang="ru-RU" altLang="ru-RU" sz="1600" dirty="0">
              <a:solidFill>
                <a:srgbClr val="000000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/>
          </p:nvPr>
        </p:nvGraphicFramePr>
        <p:xfrm>
          <a:off x="107504" y="1738312"/>
          <a:ext cx="892899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5052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Допуск в эксплуатацию новых и реконструированных энергоустановок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728039230"/>
              </p:ext>
            </p:extLst>
          </p:nvPr>
        </p:nvGraphicFramePr>
        <p:xfrm>
          <a:off x="683568" y="2160588"/>
          <a:ext cx="7704856" cy="4436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6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43661637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/>
              <a:pPr/>
              <a:t>13</a:t>
            </a:fld>
            <a:endParaRPr lang="ru-RU" altLang="ru-RU" sz="16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128438"/>
              </p:ext>
            </p:extLst>
          </p:nvPr>
        </p:nvGraphicFramePr>
        <p:xfrm>
          <a:off x="251520" y="1628800"/>
          <a:ext cx="8640960" cy="848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84846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Проверка знаний в области энергетического надзора</a:t>
                      </a:r>
                    </a:p>
                    <a:p>
                      <a:pPr algn="ctr"/>
                      <a:endParaRPr lang="ru-RU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2048311118"/>
              </p:ext>
            </p:extLst>
          </p:nvPr>
        </p:nvGraphicFramePr>
        <p:xfrm>
          <a:off x="755576" y="2477269"/>
          <a:ext cx="7876391" cy="3752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5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47885409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</a:t>
            </a:r>
            <a:r>
              <a:rPr lang="ru-RU" sz="2400" kern="0" dirty="0" smtClean="0">
                <a:solidFill>
                  <a:schemeClr val="accent6"/>
                </a:solidFill>
              </a:rPr>
              <a:t>!</a:t>
            </a: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438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>
                <a:solidFill>
                  <a:srgbClr val="000000"/>
                </a:solidFill>
              </a:rPr>
              <a:t>2</a:t>
            </a:r>
            <a:endParaRPr lang="ru-RU" altLang="ru-RU" sz="1600" dirty="0">
              <a:solidFill>
                <a:srgbClr val="000000"/>
              </a:solidFill>
            </a:endParaRPr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60" y="1489697"/>
            <a:ext cx="7772400" cy="64807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</a:pPr>
            <a:r>
              <a:rPr lang="ru-RU" altLang="ru-RU" b="1" dirty="0" smtClean="0">
                <a:solidFill>
                  <a:srgbClr val="002060"/>
                </a:solidFill>
              </a:rPr>
              <a:t>ПОДНАДЗОРНЫЕ ОБЪЕКТЫ</a:t>
            </a:r>
          </a:p>
          <a:p>
            <a:pPr algn="ctr" fontAlgn="base">
              <a:spcAft>
                <a:spcPct val="0"/>
              </a:spcAft>
            </a:pPr>
            <a:r>
              <a:rPr lang="ru-RU" altLang="ru-RU" b="1" dirty="0" smtClean="0">
                <a:solidFill>
                  <a:srgbClr val="002060"/>
                </a:solidFill>
              </a:rPr>
              <a:t>Ярославской области в области энергетического надзора</a:t>
            </a:r>
            <a:endParaRPr lang="ru-RU" altLang="ru-RU" b="1" dirty="0">
              <a:solidFill>
                <a:srgbClr val="002060"/>
              </a:solidFill>
            </a:endParaRPr>
          </a:p>
        </p:txBody>
      </p:sp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1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 altLang="ru-RU" sz="1400" b="1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2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 sz="14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 sz="14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Объект 1"/>
          <p:cNvSpPr txBox="1">
            <a:spLocks/>
          </p:cNvSpPr>
          <p:nvPr/>
        </p:nvSpPr>
        <p:spPr bwMode="auto">
          <a:xfrm>
            <a:off x="2483768" y="2348880"/>
            <a:ext cx="4032448" cy="4214842"/>
          </a:xfrm>
          <a:prstGeom prst="rect">
            <a:avLst/>
          </a:prstGeom>
          <a:solidFill>
            <a:schemeClr val="lt1">
              <a:alpha val="87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endParaRPr lang="ru-RU" sz="4900" b="1" i="1" u="sng" dirty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>
                <a:solidFill>
                  <a:srgbClr val="002060"/>
                </a:solidFill>
                <a:cs typeface="Times New Roman" pitchFamily="18" charset="0"/>
              </a:rPr>
              <a:t>Число поднадзорных организаций </a:t>
            </a:r>
            <a:r>
              <a:rPr lang="ru-RU" sz="5600" b="1" dirty="0" smtClean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5600" b="1" dirty="0" smtClean="0">
                <a:solidFill>
                  <a:srgbClr val="C00000"/>
                </a:solidFill>
                <a:cs typeface="Times New Roman" pitchFamily="18" charset="0"/>
              </a:rPr>
              <a:t>–  2458</a:t>
            </a:r>
            <a:r>
              <a:rPr lang="ru-RU" sz="5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endParaRPr lang="ru-RU" sz="56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0" indent="0" algn="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5600" dirty="0" smtClean="0">
                <a:solidFill>
                  <a:srgbClr val="002060"/>
                </a:solidFill>
                <a:cs typeface="Times New Roman" pitchFamily="18" charset="0"/>
              </a:rPr>
              <a:t>в </a:t>
            </a:r>
            <a:r>
              <a:rPr lang="ru-RU" sz="5600" dirty="0" err="1">
                <a:solidFill>
                  <a:srgbClr val="002060"/>
                </a:solidFill>
                <a:cs typeface="Times New Roman" pitchFamily="18" charset="0"/>
              </a:rPr>
              <a:t>т.ч</a:t>
            </a:r>
            <a:r>
              <a:rPr lang="ru-RU" sz="5600" dirty="0">
                <a:solidFill>
                  <a:srgbClr val="002060"/>
                </a:solidFill>
                <a:cs typeface="Times New Roman" pitchFamily="18" charset="0"/>
              </a:rPr>
              <a:t>. электросетевых организаций </a:t>
            </a:r>
            <a:r>
              <a:rPr lang="ru-RU" sz="5600" b="1" dirty="0" smtClean="0">
                <a:solidFill>
                  <a:srgbClr val="C00000"/>
                </a:solidFill>
                <a:cs typeface="Times New Roman" pitchFamily="18" charset="0"/>
              </a:rPr>
              <a:t>– 14</a:t>
            </a:r>
          </a:p>
          <a:p>
            <a:pPr marL="0" indent="0" algn="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dirty="0" smtClean="0">
                <a:solidFill>
                  <a:srgbClr val="002060"/>
                </a:solidFill>
                <a:cs typeface="Times New Roman" pitchFamily="18" charset="0"/>
              </a:rPr>
              <a:t> теплоснабжающих </a:t>
            </a:r>
            <a:r>
              <a:rPr lang="ru-RU" sz="5600" dirty="0">
                <a:solidFill>
                  <a:srgbClr val="002060"/>
                </a:solidFill>
                <a:cs typeface="Times New Roman" pitchFamily="18" charset="0"/>
              </a:rPr>
              <a:t>организаций </a:t>
            </a:r>
            <a:r>
              <a:rPr lang="ru-RU" sz="5600" b="1" dirty="0" smtClean="0">
                <a:solidFill>
                  <a:srgbClr val="C00000"/>
                </a:solidFill>
                <a:cs typeface="Times New Roman" pitchFamily="18" charset="0"/>
              </a:rPr>
              <a:t>– 78</a:t>
            </a:r>
          </a:p>
          <a:p>
            <a:pPr marL="0" indent="0" algn="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dirty="0" smtClean="0">
                <a:solidFill>
                  <a:srgbClr val="002060"/>
                </a:solidFill>
                <a:cs typeface="Times New Roman" pitchFamily="18" charset="0"/>
              </a:rPr>
              <a:t>Субъектов </a:t>
            </a:r>
            <a:r>
              <a:rPr lang="ru-RU" sz="5600" dirty="0" err="1" smtClean="0">
                <a:solidFill>
                  <a:srgbClr val="002060"/>
                </a:solidFill>
                <a:cs typeface="Times New Roman" pitchFamily="18" charset="0"/>
              </a:rPr>
              <a:t>электроэнегретики</a:t>
            </a:r>
            <a:r>
              <a:rPr lang="ru-RU" sz="5600" dirty="0" smtClean="0">
                <a:solidFill>
                  <a:srgbClr val="002060"/>
                </a:solidFill>
                <a:cs typeface="Times New Roman" pitchFamily="18" charset="0"/>
              </a:rPr>
              <a:t>, работающих </a:t>
            </a:r>
            <a:br>
              <a:rPr lang="ru-RU" sz="5600" dirty="0" smtClean="0">
                <a:solidFill>
                  <a:srgbClr val="002060"/>
                </a:solidFill>
                <a:cs typeface="Times New Roman" pitchFamily="18" charset="0"/>
              </a:rPr>
            </a:br>
            <a:r>
              <a:rPr lang="ru-RU" sz="5600" dirty="0" smtClean="0">
                <a:solidFill>
                  <a:srgbClr val="002060"/>
                </a:solidFill>
                <a:cs typeface="Times New Roman" pitchFamily="18" charset="0"/>
              </a:rPr>
              <a:t>в режиме комбинированной выработки </a:t>
            </a:r>
            <a:r>
              <a:rPr lang="ru-RU" sz="5600" b="1" dirty="0" smtClean="0">
                <a:solidFill>
                  <a:srgbClr val="C00000"/>
                </a:solidFill>
                <a:cs typeface="Times New Roman" pitchFamily="18" charset="0"/>
              </a:rPr>
              <a:t>– 3</a:t>
            </a:r>
          </a:p>
          <a:p>
            <a:pPr marL="0" indent="0" algn="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dirty="0" smtClean="0">
                <a:solidFill>
                  <a:srgbClr val="002060"/>
                </a:solidFill>
                <a:cs typeface="Times New Roman" pitchFamily="18" charset="0"/>
              </a:rPr>
              <a:t>Потребителей электрической энергии </a:t>
            </a:r>
            <a:r>
              <a:rPr lang="ru-RU" sz="5600" dirty="0" smtClean="0">
                <a:solidFill>
                  <a:srgbClr val="C00000"/>
                </a:solidFill>
                <a:cs typeface="Times New Roman" pitchFamily="18" charset="0"/>
              </a:rPr>
              <a:t>– 2304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endParaRPr lang="ru-RU" sz="5600" dirty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 smtClean="0">
                <a:solidFill>
                  <a:srgbClr val="333399"/>
                </a:solidFill>
                <a:cs typeface="Times New Roman" pitchFamily="18" charset="0"/>
              </a:rPr>
              <a:t>Из них: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 smtClean="0">
                <a:solidFill>
                  <a:srgbClr val="333399"/>
                </a:solidFill>
                <a:cs typeface="Times New Roman" pitchFamily="18" charset="0"/>
              </a:rPr>
              <a:t>В категории высокого риска – 24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 smtClean="0">
                <a:solidFill>
                  <a:srgbClr val="333399"/>
                </a:solidFill>
                <a:cs typeface="Times New Roman" pitchFamily="18" charset="0"/>
              </a:rPr>
              <a:t>В категории значительного риска – 158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 smtClean="0">
                <a:solidFill>
                  <a:srgbClr val="333399"/>
                </a:solidFill>
                <a:cs typeface="Times New Roman" pitchFamily="18" charset="0"/>
              </a:rPr>
              <a:t>В категории среднего риска – 90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 smtClean="0">
                <a:solidFill>
                  <a:srgbClr val="333399"/>
                </a:solidFill>
                <a:cs typeface="Times New Roman" pitchFamily="18" charset="0"/>
              </a:rPr>
              <a:t>В категории умеренного риска – 1101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5600" b="1" dirty="0" smtClean="0">
                <a:solidFill>
                  <a:srgbClr val="333399"/>
                </a:solidFill>
                <a:cs typeface="Times New Roman" pitchFamily="18" charset="0"/>
              </a:rPr>
              <a:t>В категории низкого риска – 1085</a:t>
            </a:r>
          </a:p>
        </p:txBody>
      </p:sp>
    </p:spTree>
    <p:extLst>
      <p:ext uri="{BB962C8B-B14F-4D97-AF65-F5344CB8AC3E}">
        <p14:creationId xmlns:p14="http://schemas.microsoft.com/office/powerpoint/2010/main" val="2642350255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solidFill>
                <a:srgbClr val="2D2D8A">
                  <a:lumMod val="75000"/>
                </a:srgbClr>
              </a:solidFill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ru-RU" sz="20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9288-1EF4-4429-8ADD-1A0445CD50AB}" type="slidenum">
              <a:rPr lang="ru-RU" altLang="ru-RU" smtClean="0">
                <a:solidFill>
                  <a:srgbClr val="000000"/>
                </a:solidFill>
              </a:rPr>
              <a:pPr/>
              <a:t>3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graphicFrame>
        <p:nvGraphicFramePr>
          <p:cNvPr id="12" name="Диаграмма 11"/>
          <p:cNvGraphicFramePr/>
          <p:nvPr>
            <p:extLst/>
          </p:nvPr>
        </p:nvGraphicFramePr>
        <p:xfrm>
          <a:off x="2393112" y="2829198"/>
          <a:ext cx="4176464" cy="3654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Скругленный прямоугольник 1"/>
          <p:cNvSpPr>
            <a:spLocks noChangeArrowheads="1"/>
          </p:cNvSpPr>
          <p:nvPr/>
        </p:nvSpPr>
        <p:spPr bwMode="auto">
          <a:xfrm>
            <a:off x="713458" y="1581150"/>
            <a:ext cx="7818981" cy="767729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</a:pPr>
            <a:r>
              <a:rPr lang="ru-RU" altLang="ru-RU" sz="2000" b="1" dirty="0" smtClean="0">
                <a:solidFill>
                  <a:srgbClr val="000000"/>
                </a:solidFill>
              </a:rPr>
              <a:t>Динамика несчастных случаев Центрального управления </a:t>
            </a:r>
            <a:r>
              <a:rPr lang="ru-RU" altLang="ru-RU" sz="2000" b="1" dirty="0" err="1" smtClean="0">
                <a:solidFill>
                  <a:srgbClr val="000000"/>
                </a:solidFill>
              </a:rPr>
              <a:t>Ростехнадзора</a:t>
            </a:r>
            <a:r>
              <a:rPr lang="ru-RU" altLang="ru-RU" sz="2000" b="1" dirty="0" smtClean="0">
                <a:solidFill>
                  <a:srgbClr val="000000"/>
                </a:solidFill>
              </a:rPr>
              <a:t> на территории Ярославской области</a:t>
            </a:r>
            <a:br>
              <a:rPr lang="ru-RU" altLang="ru-RU" sz="2000" b="1" dirty="0" smtClean="0">
                <a:solidFill>
                  <a:srgbClr val="000000"/>
                </a:solidFill>
              </a:rPr>
            </a:br>
            <a:endParaRPr lang="ru-RU" altLang="ru-RU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1126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71378C6-7243-43C5-A3D1-9DDCD211E3E9}" type="slidenum">
              <a:rPr lang="ru-RU" altLang="ru-RU" sz="1600" smtClean="0"/>
              <a:pPr/>
              <a:t>4</a:t>
            </a:fld>
            <a:endParaRPr lang="ru-RU" altLang="ru-RU" sz="16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070748"/>
              </p:ext>
            </p:extLst>
          </p:nvPr>
        </p:nvGraphicFramePr>
        <p:xfrm>
          <a:off x="237489" y="1516062"/>
          <a:ext cx="873079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07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452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контрольных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надзорных) мероприятий в отделе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энергетический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надзор Центрального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управления </a:t>
                      </a:r>
                      <a:b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территории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Ярославской и Костромской областей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339124241"/>
              </p:ext>
            </p:extLst>
          </p:nvPr>
        </p:nvGraphicFramePr>
        <p:xfrm>
          <a:off x="611559" y="2708920"/>
          <a:ext cx="8227641" cy="4015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843808" y="2465851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следующим основаниям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11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2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14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TextBox 2"/>
          <p:cNvSpPr txBox="1"/>
          <p:nvPr/>
        </p:nvSpPr>
        <p:spPr>
          <a:xfrm>
            <a:off x="7092280" y="2773628"/>
            <a:ext cx="187220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 всего контрольных (надзорных) мероприятий –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192</a:t>
            </a:r>
          </a:p>
          <a:p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Выявлено 5513 нарушений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878243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/>
              <a:pPr/>
              <a:t>5</a:t>
            </a:fld>
            <a:endParaRPr lang="ru-RU" altLang="ru-RU" sz="16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730781"/>
              </p:ext>
            </p:extLst>
          </p:nvPr>
        </p:nvGraphicFramePr>
        <p:xfrm>
          <a:off x="251520" y="1628800"/>
          <a:ext cx="8640960" cy="136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административных наказаний, наложенных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итогам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проведённых проверок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государственным энергетическим надзором 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Центрального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управления Ростехнадзора на территории Ярославской </a:t>
                      </a:r>
                      <a:b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Костромской областей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2677098513"/>
              </p:ext>
            </p:extLst>
          </p:nvPr>
        </p:nvGraphicFramePr>
        <p:xfrm>
          <a:off x="626818" y="2924944"/>
          <a:ext cx="7905621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5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23060197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>
                <a:solidFill>
                  <a:srgbClr val="000000"/>
                </a:solidFill>
              </a:rPr>
              <a:pPr/>
              <a:t>6</a:t>
            </a:fld>
            <a:endParaRPr lang="ru-RU" altLang="ru-RU" sz="1600" dirty="0">
              <a:solidFill>
                <a:srgbClr val="000000"/>
              </a:solidFill>
            </a:endParaRPr>
          </a:p>
        </p:txBody>
      </p:sp>
      <p:graphicFrame>
        <p:nvGraphicFramePr>
          <p:cNvPr id="17" name="Диаграмма 16"/>
          <p:cNvGraphicFramePr/>
          <p:nvPr>
            <p:extLst/>
          </p:nvPr>
        </p:nvGraphicFramePr>
        <p:xfrm>
          <a:off x="683568" y="2631637"/>
          <a:ext cx="7848872" cy="3524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5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4"/>
          <p:cNvSpPr txBox="1"/>
          <p:nvPr/>
        </p:nvSpPr>
        <p:spPr>
          <a:xfrm>
            <a:off x="683568" y="1963739"/>
            <a:ext cx="799288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замечания, выявленные в ходе контрольно-надзорных мероприятий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федерального государственного энергетического надзора в сфере теплоснабжения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обеспечено ведение технической документации;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частичное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разрушение изоляции трубопроводов;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исправное состояние и безопасную эксплуатацию тепловых энергоустановок, а также его заместитель не прошли проверку знаний;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установленные сроки не проводятся режимно-наладочные испытания котлов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котельных;</a:t>
            </a:r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проводится техническое диагностирование оборудования, отработавшего свой нормативный срок;</a:t>
            </a:r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обеспечено содержание сооружений и здания котельной в исправном состоянии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7803023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>
                <a:solidFill>
                  <a:srgbClr val="000000"/>
                </a:solidFill>
              </a:rPr>
              <a:pPr/>
              <a:t>7</a:t>
            </a:fld>
            <a:endParaRPr lang="ru-RU" altLang="ru-RU" sz="1600" dirty="0">
              <a:solidFill>
                <a:srgbClr val="000000"/>
              </a:solidFill>
            </a:endParaRPr>
          </a:p>
        </p:txBody>
      </p:sp>
      <p:graphicFrame>
        <p:nvGraphicFramePr>
          <p:cNvPr id="17" name="Диаграмма 16"/>
          <p:cNvGraphicFramePr/>
          <p:nvPr>
            <p:extLst/>
          </p:nvPr>
        </p:nvGraphicFramePr>
        <p:xfrm>
          <a:off x="683568" y="2631637"/>
          <a:ext cx="7848872" cy="3524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5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4"/>
          <p:cNvSpPr txBox="1"/>
          <p:nvPr/>
        </p:nvSpPr>
        <p:spPr>
          <a:xfrm>
            <a:off x="611560" y="2160589"/>
            <a:ext cx="80648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замечания, выявленные в ходе контрольно-надзорных мероприятий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федерального государственного энергетического надзора в сфере электроэнергетики:</a:t>
            </a:r>
            <a:endParaRPr lang="ru-RU" sz="16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(его заместитель) не прошел аттестацию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 безопасности в сфере электроэнергетики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техническое обслуживание электрооборудования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назначено лицо, ответственное за электрохозяйство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обеспечено проведение профилактических испытаний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электрооборудования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8819636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>
                <a:solidFill>
                  <a:srgbClr val="000000"/>
                </a:solidFill>
              </a:rPr>
              <a:pPr/>
              <a:t>8</a:t>
            </a:fld>
            <a:endParaRPr lang="ru-RU" altLang="ru-RU" sz="1600" dirty="0">
              <a:solidFill>
                <a:srgbClr val="00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323849" y="1988840"/>
          <a:ext cx="8630901" cy="4237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09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237336"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Положением о федеральном государственном энергетическом надзоре, утвержденным постановлением Правительства Российской Федерации </a:t>
                      </a:r>
                      <a:b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от 30 июня 2021 г. № 1085, утверждены следующие </a:t>
                      </a:r>
                    </a:p>
                    <a:p>
                      <a:pPr algn="ctr"/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профилактические мероприятия:</a:t>
                      </a:r>
                    </a:p>
                    <a:p>
                      <a:pPr algn="ctr"/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1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5" name="Picture 41" descr="fsetan_emblema200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Прямоугольник 1"/>
          <p:cNvSpPr/>
          <p:nvPr/>
        </p:nvSpPr>
        <p:spPr bwMode="auto">
          <a:xfrm>
            <a:off x="718717" y="3645024"/>
            <a:ext cx="7920879" cy="1497708"/>
          </a:xfrm>
          <a:prstGeom prst="rect">
            <a:avLst/>
          </a:prstGeom>
          <a:solidFill>
            <a:srgbClr val="B3EEB0"/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</a:rPr>
              <a:t> </a:t>
            </a:r>
            <a:r>
              <a:rPr lang="ru-RU" dirty="0">
                <a:solidFill>
                  <a:srgbClr val="000000"/>
                </a:solidFill>
              </a:rPr>
              <a:t>информирование;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00"/>
              </a:solidFill>
            </a:endParaRPr>
          </a:p>
          <a:p>
            <a:pPr marL="28575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</a:rPr>
              <a:t> </a:t>
            </a:r>
            <a:r>
              <a:rPr lang="ru-RU" dirty="0">
                <a:solidFill>
                  <a:srgbClr val="000000"/>
                </a:solidFill>
              </a:rPr>
              <a:t>обобщение правоприменительной практики;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00"/>
              </a:solidFill>
            </a:endParaRPr>
          </a:p>
          <a:p>
            <a:pPr marL="285750" indent="-285750" algn="ctr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</a:rPr>
              <a:t> объявление </a:t>
            </a:r>
            <a:r>
              <a:rPr lang="ru-RU" dirty="0">
                <a:solidFill>
                  <a:srgbClr val="000000"/>
                </a:solidFill>
              </a:rPr>
              <a:t>предостережений.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512726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>
                <a:solidFill>
                  <a:srgbClr val="000000"/>
                </a:solidFill>
              </a:rPr>
              <a:pPr/>
              <a:t>9</a:t>
            </a:fld>
            <a:endParaRPr lang="ru-RU" altLang="ru-RU" sz="1600" dirty="0">
              <a:solidFill>
                <a:srgbClr val="00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836015"/>
              </p:ext>
            </p:extLst>
          </p:nvPr>
        </p:nvGraphicFramePr>
        <p:xfrm>
          <a:off x="251520" y="1628800"/>
          <a:ext cx="864096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24619">
                <a:tc>
                  <a:txBody>
                    <a:bodyPr/>
                    <a:lstStyle/>
                    <a:p>
                      <a:pPr algn="ctr"/>
                      <a:r>
                        <a:rPr lang="ru-RU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Профилактические мероприятия 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9 месяцев 2023 года применено 3304 мера профилактического воздействия, </a:t>
                      </a:r>
                    </a:p>
                    <a:p>
                      <a:pPr algn="ctr"/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 именно: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8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1795228708"/>
              </p:ext>
            </p:extLst>
          </p:nvPr>
        </p:nvGraphicFramePr>
        <p:xfrm>
          <a:off x="611560" y="2420888"/>
          <a:ext cx="7992888" cy="4183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2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5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46604055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Оформление по умолчанию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Оформление по умолчанию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Оформление по умолчанию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1485</TotalTime>
  <Words>439</Words>
  <Application>Microsoft Office PowerPoint</Application>
  <PresentationFormat>Экран (4:3)</PresentationFormat>
  <Paragraphs>159</Paragraphs>
  <Slides>14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Оформление по умолчанию</vt:lpstr>
      <vt:lpstr>2_Оформление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Колесников Иван Николаевич</dc:creator>
  <cp:lastModifiedBy>Якимова Наталия Анатольевна</cp:lastModifiedBy>
  <cp:revision>117</cp:revision>
  <cp:lastPrinted>2023-11-22T05:52:06Z</cp:lastPrinted>
  <dcterms:created xsi:type="dcterms:W3CDTF">2022-05-05T08:18:57Z</dcterms:created>
  <dcterms:modified xsi:type="dcterms:W3CDTF">2023-11-24T09:44:44Z</dcterms:modified>
</cp:coreProperties>
</file>